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77" r:id="rId5"/>
    <p:sldId id="1406" r:id="rId6"/>
    <p:sldId id="1407" r:id="rId7"/>
    <p:sldId id="1403" r:id="rId8"/>
    <p:sldId id="1404" r:id="rId9"/>
    <p:sldId id="140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2FA"/>
    <a:srgbClr val="00B051"/>
    <a:srgbClr val="585859"/>
    <a:srgbClr val="EE0046"/>
    <a:srgbClr val="762B75"/>
    <a:srgbClr val="4DB5DB"/>
    <a:srgbClr val="002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6977"/>
  </p:normalViewPr>
  <p:slideViewPr>
    <p:cSldViewPr snapToGrid="0" snapToObjects="1">
      <p:cViewPr varScale="1">
        <p:scale>
          <a:sx n="85" d="100"/>
          <a:sy n="85" d="100"/>
        </p:scale>
        <p:origin x="19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4DE9B-332D-C242-9A7D-D5E25DD6633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E4648-15DA-E44E-A2FF-DF8023149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86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39C07-CC84-FF47-B233-51105B018332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776B4-D7AC-C343-803D-96353AC9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Reading associated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776B4-D7AC-C343-803D-96353AC985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6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nard-gat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39407"/>
            <a:ext cx="7772400" cy="1588644"/>
          </a:xfrm>
        </p:spPr>
        <p:txBody>
          <a:bodyPr anchor="t">
            <a:normAutofit/>
          </a:bodyPr>
          <a:lstStyle>
            <a:lvl1pPr algn="ct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238998" y="2308263"/>
            <a:ext cx="666004" cy="2241474"/>
            <a:chOff x="4238998" y="2299874"/>
            <a:chExt cx="666004" cy="2241474"/>
          </a:xfrm>
        </p:grpSpPr>
        <p:cxnSp>
          <p:nvCxnSpPr>
            <p:cNvPr id="6" name="Straight Connector 5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519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gradient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020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-gradient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515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k-gradient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100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-gradient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7964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k-gradient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1483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-gradient-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6204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-gradient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1507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-gradient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433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-gradient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884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069181"/>
          </a:xfrm>
          <a:prstGeom prst="rect">
            <a:avLst/>
          </a:prstGeom>
          <a:solidFill>
            <a:srgbClr val="002F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6 Rectángulo"/>
          <p:cNvSpPr/>
          <p:nvPr userDrawn="1"/>
        </p:nvSpPr>
        <p:spPr>
          <a:xfrm>
            <a:off x="0" y="1145381"/>
            <a:ext cx="9144000" cy="5717381"/>
          </a:xfrm>
          <a:prstGeom prst="rect">
            <a:avLst/>
          </a:prstGeom>
          <a:solidFill>
            <a:srgbClr val="E6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2429"/>
            <a:ext cx="8229600" cy="488877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F98"/>
              </a:buClr>
              <a:buFont typeface="Wingdings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742950" indent="-285750">
              <a:buClr>
                <a:srgbClr val="002F98"/>
              </a:buClr>
              <a:buFont typeface="Arial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143000" indent="-228600">
              <a:buClr>
                <a:srgbClr val="002F98"/>
              </a:buClr>
              <a:buFont typeface="Arial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600200" indent="-228600">
              <a:buClr>
                <a:srgbClr val="002F98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2057400" indent="-228600">
              <a:buClr>
                <a:srgbClr val="002F98"/>
              </a:buCl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 algn="l">
              <a:defRPr sz="900">
                <a:solidFill>
                  <a:srgbClr val="002F98"/>
                </a:solidFill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2F98"/>
                </a:solidFill>
              </a:defRPr>
            </a:lvl1pPr>
          </a:lstStyle>
          <a:p>
            <a:fld id="{4FFCB8E0-E36E-C841-894F-CF1E825CA3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arnard-b-monogram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0" y="198432"/>
            <a:ext cx="686230" cy="67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nard-gat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barnard-seal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54" y="1999754"/>
            <a:ext cx="2858492" cy="28584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04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72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48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45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F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© 2016 Barnard College</a:t>
            </a:r>
          </a:p>
        </p:txBody>
      </p:sp>
      <p:pic>
        <p:nvPicPr>
          <p:cNvPr id="6" name="Picture 5" descr="barnard-b-monogram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82" y="2707386"/>
            <a:ext cx="1230553" cy="12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1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nard-h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59684"/>
            <a:ext cx="7772400" cy="1538632"/>
          </a:xfrm>
        </p:spPr>
        <p:txBody>
          <a:bodyPr anchor="t">
            <a:noAutofit/>
          </a:bodyPr>
          <a:lstStyle>
            <a:lvl1pPr algn="ct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4238998" y="2308263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77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nard-h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pic>
        <p:nvPicPr>
          <p:cNvPr id="9" name="Picture 8" descr="barnard-b-monogram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13" y="2021078"/>
            <a:ext cx="2875576" cy="28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8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nard-ru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3063"/>
            <a:ext cx="7772400" cy="1611874"/>
          </a:xfrm>
        </p:spPr>
        <p:txBody>
          <a:bodyPr anchor="t">
            <a:noAutofit/>
          </a:bodyPr>
          <a:lstStyle>
            <a:lvl1pPr algn="ct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238998" y="2308263"/>
            <a:ext cx="666004" cy="2241474"/>
            <a:chOff x="4238998" y="2299874"/>
            <a:chExt cx="666004" cy="2241474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264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nard-ru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pic>
        <p:nvPicPr>
          <p:cNvPr id="4" name="Picture 3" descr="barnard-lockup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86" y="3066375"/>
            <a:ext cx="4316350" cy="8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5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MG_2744_vint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58" y="0"/>
            <a:ext cx="10295132" cy="6861524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>
          <a:xfrm>
            <a:off x="2320423" y="1175277"/>
            <a:ext cx="4510971" cy="4510971"/>
          </a:xfrm>
          <a:prstGeom prst="ellipse">
            <a:avLst/>
          </a:prstGeom>
          <a:solidFill>
            <a:srgbClr val="762B75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20423" y="2532800"/>
            <a:ext cx="4510971" cy="1795924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2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MG_3630_ vint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537"/>
            <a:ext cx="10401300" cy="6934200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>
          <a:xfrm>
            <a:off x="2320423" y="1175277"/>
            <a:ext cx="4510971" cy="4510971"/>
          </a:xfrm>
          <a:prstGeom prst="ellipse">
            <a:avLst/>
          </a:prstGeom>
          <a:solidFill>
            <a:srgbClr val="4DB5DB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20423" y="2532800"/>
            <a:ext cx="4510971" cy="1795924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4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-gradient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06239"/>
            <a:ext cx="7772400" cy="1538632"/>
          </a:xfrm>
        </p:spPr>
        <p:txBody>
          <a:bodyPr anchor="t">
            <a:noAutofit/>
          </a:bodyPr>
          <a:lstStyle>
            <a:lvl1pPr algn="r">
              <a:defRPr sz="4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98310" y="3554818"/>
            <a:ext cx="666004" cy="2241474"/>
            <a:chOff x="4238998" y="2299874"/>
            <a:chExt cx="666004" cy="2241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238998" y="2299874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238998" y="4541348"/>
              <a:ext cx="666004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084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69181"/>
          </a:xfrm>
          <a:prstGeom prst="rect">
            <a:avLst/>
          </a:prstGeom>
          <a:solidFill>
            <a:srgbClr val="002F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6 Rectángulo"/>
          <p:cNvSpPr/>
          <p:nvPr userDrawn="1"/>
        </p:nvSpPr>
        <p:spPr>
          <a:xfrm>
            <a:off x="0" y="1145381"/>
            <a:ext cx="9144000" cy="5717381"/>
          </a:xfrm>
          <a:prstGeom prst="rect">
            <a:avLst/>
          </a:prstGeom>
          <a:solidFill>
            <a:srgbClr val="E6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Picture 8" descr="barnard-b-monogram-white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0" y="198432"/>
            <a:ext cx="686230" cy="6723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4383"/>
            <a:ext cx="8229600" cy="48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F98"/>
                </a:solidFill>
              </a:defRPr>
            </a:lvl1pPr>
          </a:lstStyle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F98"/>
                </a:solidFill>
              </a:defRPr>
            </a:lvl1pPr>
          </a:lstStyle>
          <a:p>
            <a:fld id="{4FFCB8E0-E36E-C841-894F-CF1E825CA3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0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8" r:id="rId4"/>
    <p:sldLayoutId id="2147483662" r:id="rId5"/>
    <p:sldLayoutId id="2147483664" r:id="rId6"/>
    <p:sldLayoutId id="2147483666" r:id="rId7"/>
    <p:sldLayoutId id="2147483667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50" r:id="rId19"/>
    <p:sldLayoutId id="2147483652" r:id="rId20"/>
    <p:sldLayoutId id="2147483654" r:id="rId21"/>
    <p:sldLayoutId id="2147483655" r:id="rId22"/>
    <p:sldLayoutId id="2147483665" r:id="rId2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2F98"/>
        </a:buClr>
        <a:buFont typeface="Wingdings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2F98"/>
        </a:buClr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2F98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2F98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2F98"/>
        </a:buClr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19057"/>
            <a:ext cx="9144000" cy="1338943"/>
          </a:xfrm>
        </p:spPr>
        <p:txBody>
          <a:bodyPr>
            <a:noAutofit/>
          </a:bodyPr>
          <a:lstStyle/>
          <a:p>
            <a:pPr algn="r"/>
            <a:r>
              <a:rPr lang="en-US" sz="2200" dirty="0"/>
              <a:t>BC COMS 2710</a:t>
            </a:r>
            <a:br>
              <a:rPr lang="en-US" sz="2200" dirty="0"/>
            </a:br>
            <a:r>
              <a:rPr lang="en-US" sz="2200" dirty="0"/>
              <a:t>Computational Text Analysis</a:t>
            </a:r>
            <a:br>
              <a:rPr lang="en-US" sz="2200" dirty="0"/>
            </a:br>
            <a:r>
              <a:rPr lang="en-US" sz="2200" dirty="0"/>
              <a:t>Project 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9289B1-E40B-C344-AEE3-2B12A3589AEA}"/>
              </a:ext>
            </a:extLst>
          </p:cNvPr>
          <p:cNvSpPr txBox="1">
            <a:spLocks/>
          </p:cNvSpPr>
          <p:nvPr/>
        </p:nvSpPr>
        <p:spPr>
          <a:xfrm>
            <a:off x="0" y="2484120"/>
            <a:ext cx="9144000" cy="2230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&lt;Project Name&gt;</a:t>
            </a:r>
          </a:p>
          <a:p>
            <a:r>
              <a:rPr lang="en-US" sz="3300" dirty="0"/>
              <a:t>&lt;Team Members&gt;</a:t>
            </a:r>
          </a:p>
        </p:txBody>
      </p:sp>
    </p:spTree>
    <p:extLst>
      <p:ext uri="{BB962C8B-B14F-4D97-AF65-F5344CB8AC3E}">
        <p14:creationId xmlns:p14="http://schemas.microsoft.com/office/powerpoint/2010/main" val="10108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AF05-DA3A-6D49-B0CE-EE0237C7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Topic/Motivation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92FE4-C7AF-F144-84E4-27E3C26F2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your project about?</a:t>
            </a:r>
          </a:p>
          <a:p>
            <a:endParaRPr lang="en-US" dirty="0"/>
          </a:p>
          <a:p>
            <a:r>
              <a:rPr lang="en-US" dirty="0"/>
              <a:t>Why is this an important area of study?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CECB-BC88-BE42-B6BD-999A9965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9D0DC-7253-AC41-B002-B52F8DE6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0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1D6EC-C838-7046-A44B-1C3CA2A8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DF38F-7536-FE42-869B-BC9BB2674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600200"/>
            <a:ext cx="881742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Explicitly write out your research question here. 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dirty="0"/>
              <a:t>It should be at most one sentence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Are there big societal impacts of this research question? If so, what might they be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1A292-EEBB-274E-9ADA-FF3E3DCD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51696-643C-684B-AB77-BA073413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41820-80ED-0E4D-BEBA-392ECB9A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2E2EA-58F7-6E48-8134-3581F7CE7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did your data come from?</a:t>
            </a:r>
          </a:p>
          <a:p>
            <a:endParaRPr lang="en-US" dirty="0"/>
          </a:p>
          <a:p>
            <a:r>
              <a:rPr lang="en-US" dirty="0"/>
              <a:t>How did you collect, filter, and clean it?</a:t>
            </a:r>
          </a:p>
          <a:p>
            <a:endParaRPr lang="en-US" dirty="0"/>
          </a:p>
          <a:p>
            <a:r>
              <a:rPr lang="en-US" dirty="0"/>
              <a:t>What is a document?</a:t>
            </a:r>
          </a:p>
          <a:p>
            <a:endParaRPr lang="en-US" dirty="0"/>
          </a:p>
          <a:p>
            <a:r>
              <a:rPr lang="en-US" dirty="0"/>
              <a:t>Corpus statistics:</a:t>
            </a:r>
          </a:p>
          <a:p>
            <a:pPr lvl="1"/>
            <a:r>
              <a:rPr lang="en-US" dirty="0"/>
              <a:t># of documents</a:t>
            </a:r>
          </a:p>
          <a:p>
            <a:pPr lvl="1"/>
            <a:r>
              <a:rPr lang="en-US" dirty="0"/>
              <a:t>Average length of each document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7F097-E5CC-D249-981B-3948BA46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E8B8-79F8-F244-A250-4D05AE32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2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AE02-0394-7548-A8DD-0F9AA5D2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Text Analysis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D1B1C-9823-9E4A-8032-25AEE9941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methods did you (or plan to)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06BDC-FA76-4C49-9BE3-A2716DBA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1B733-7F5F-9A49-8CB5-628A133E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45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4A3B-D3A7-3A4B-9B36-90412CBF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C00DD-DA22-1A44-A321-C9F99C50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any results (or preliminary results), please share a table/figure here. </a:t>
            </a:r>
          </a:p>
          <a:p>
            <a:pPr lvl="1"/>
            <a:r>
              <a:rPr lang="en-US" dirty="0"/>
              <a:t>You can copy and paste the image/figure from </a:t>
            </a:r>
            <a:r>
              <a:rPr lang="en-US" dirty="0" err="1"/>
              <a:t>jupyterhub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have any conclusions, add them at the bottom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259F6-7376-DA4D-8ADC-460FE3B5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 Barnard College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0B075-9E98-3047-914E-3E12AF1C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B8E0-E36E-C841-894F-CF1E825CA3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99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002F98"/>
      </a:dk2>
      <a:lt2>
        <a:srgbClr val="D0D3D4"/>
      </a:lt2>
      <a:accent1>
        <a:srgbClr val="002F98"/>
      </a:accent1>
      <a:accent2>
        <a:srgbClr val="4DB5DB"/>
      </a:accent2>
      <a:accent3>
        <a:srgbClr val="008EAA"/>
      </a:accent3>
      <a:accent4>
        <a:srgbClr val="FBDD40"/>
      </a:accent4>
      <a:accent5>
        <a:srgbClr val="FFA300"/>
      </a:accent5>
      <a:accent6>
        <a:srgbClr val="EE2737"/>
      </a:accent6>
      <a:hlink>
        <a:srgbClr val="002F98"/>
      </a:hlink>
      <a:folHlink>
        <a:srgbClr val="4DB5D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rnard-Presentation-Template" id="{72B88410-8CF7-FF47-A451-F4814288CC27}" vid="{7E79801E-BFAD-DA44-8CC3-E8381BDBF4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F375037-3231-154A-8C82-D18D8C81C93C}">
  <we:reference id="wa200002290" version="1.0.0.3" store="en-US" storeType="OMEX"/>
  <we:alternateReferences>
    <we:reference id="wa200002290" version="1.0.0.3" store="WA200002290" storeType="OMEX"/>
  </we:alternateReferences>
  <we:properties>
    <we:property name="mathList" value="[{&quot;id&quot;:&quot;1&quot;,&quot;code&quot;:&quot;$Y\\,\\leftarrow\\,\\arg \\max_{y_{i}}\\left(Y\\,=\\,y_{i}\\right)P\\left(\\giventhat{X}{Y}\\,\\,=\\,y_{i}\\right)$&quot;,&quot;font&quot;:{&quot;size&quot;:12,&quot;family&quot;:&quot;Arial&quot;,&quot;color&quot;:&quot;black&quot;},&quot;type&quot;:&quot;$&quot;},{&quot;id&quot;:&quot;1&quot;,&quot;code&quot;:&quot;$Y\\,\\leftarrow\\,\\arg \\max_{y_{i}}\\left(Y\\,=\\,y_{i}\\right)P\\left(\\giventhat{X}{Y}\\,\\,=\\,y_{i}\\right)$&quot;,&quot;font&quot;:{&quot;size&quot;:12,&quot;family&quot;:&quot;Arial&quot;,&quot;color&quot;:&quot;black&quot;},&quot;type&quot;:&quot;$&quot;},{&quot;id&quot;:&quot;2&quot;,&quot;code&quot;:&quot;$Y\\,\\leftarrow\\,\\arg \\max_{y_{i}}\\left(Y\\,=\\,y_{i}\\right)P\\left(\\giventhat{X}{Y}\\,\\,=\\,y_{i}\\right)$&quot;,&quot;font&quot;:{&quot;size&quot;:&quot;30&quot;,&quot;family&quot;:&quot;Arial&quot;,&quot;color&quot;:&quot;black&quot;},&quot;type&quot;:&quot;$&quot;},{&quot;id&quot;:&quot;2&quot;,&quot;code&quot;:&quot;$Y\\,\\leftarrow\\,\\arg \\max_{y_{i}}\\left(Y\\,=\\,y_{i}\\right)P\\left(\\giventhat{X}{Y}\\,\\,=\\,y_{i}\\right)$&quot;,&quot;font&quot;:{&quot;size&quot;:&quot;24&quot;,&quot;family&quot;:&quot;Arial&quot;,&quot;color&quot;:&quot;black&quot;},&quot;type&quot;:&quot;$&quot;}]"/>
    <we:property name="nextMathId" value="&quot;2&quot;"/>
    <we:property name="sidebarState" value="&quot;[false,true,true,true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98E0EB24A844BA162BB3BAAE403BF" ma:contentTypeVersion="0" ma:contentTypeDescription="Create a new document." ma:contentTypeScope="" ma:versionID="d65e7886a72d5b6adba947d4046672f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9D82A8-EB13-4DCB-9741-F477391858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23A739-1B77-4D3F-A2D5-50478B006EA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75ADDD-058D-4A11-9CF1-C08C7781A1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21281</TotalTime>
  <Words>201</Words>
  <Application>Microsoft Macintosh PowerPoint</Application>
  <PresentationFormat>On-screen Show (4:3)</PresentationFormat>
  <Paragraphs>44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Office Theme</vt:lpstr>
      <vt:lpstr>BC COMS 2710 Computational Text Analysis Project Presentation</vt:lpstr>
      <vt:lpstr>Topic/Motivation</vt:lpstr>
      <vt:lpstr>Research Question</vt:lpstr>
      <vt:lpstr>Data</vt:lpstr>
      <vt:lpstr>Computational Text Analysis Method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 – Dictionary Methods</dc:title>
  <dc:creator>Microsoft Office User</dc:creator>
  <cp:lastModifiedBy>Microsoft Office User</cp:lastModifiedBy>
  <cp:revision>336</cp:revision>
  <dcterms:created xsi:type="dcterms:W3CDTF">2021-04-26T20:57:59Z</dcterms:created>
  <dcterms:modified xsi:type="dcterms:W3CDTF">2021-06-10T13:07:41Z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0x01010084698E0EB24A844BA162BB3BAAE403BF</vt:lpwstr>
  </property>
</Properties>
</file>